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0" r:id="rId6"/>
    <p:sldId id="280" r:id="rId7"/>
    <p:sldId id="262" r:id="rId8"/>
    <p:sldId id="267" r:id="rId9"/>
    <p:sldId id="282" r:id="rId10"/>
    <p:sldId id="271" r:id="rId11"/>
    <p:sldId id="281" r:id="rId12"/>
    <p:sldId id="273" r:id="rId13"/>
    <p:sldId id="274" r:id="rId14"/>
    <p:sldId id="277" r:id="rId15"/>
    <p:sldId id="283" r:id="rId16"/>
    <p:sldId id="287" r:id="rId17"/>
    <p:sldId id="290" r:id="rId18"/>
    <p:sldId id="288" r:id="rId19"/>
    <p:sldId id="289" r:id="rId20"/>
    <p:sldId id="291" r:id="rId21"/>
    <p:sldId id="279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2" autoAdjust="0"/>
    <p:restoredTop sz="98893" autoAdjust="0"/>
  </p:normalViewPr>
  <p:slideViewPr>
    <p:cSldViewPr snapToGrid="0" snapToObjects="1">
      <p:cViewPr varScale="1">
        <p:scale>
          <a:sx n="151" d="100"/>
          <a:sy n="151" d="100"/>
        </p:scale>
        <p:origin x="208" y="5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35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8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5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80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1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0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3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2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5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01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5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3744" y="74257"/>
            <a:ext cx="856637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744" y="1155103"/>
            <a:ext cx="8566378" cy="3890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270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cholar.google.com/citations?hl=en&amp;vq=eng&amp;view_op=list_hcore&amp;venue=ZSbkjLcARiEJ.2019" TargetMode="External"/><Relationship Id="rId13" Type="http://schemas.openxmlformats.org/officeDocument/2006/relationships/hyperlink" Target="https://scholar.google.com/citations?hl=en&amp;vq=eng&amp;view_op=list_hcore&amp;venue=w0MXM7xwO6EJ.2019" TargetMode="External"/><Relationship Id="rId18" Type="http://schemas.openxmlformats.org/officeDocument/2006/relationships/hyperlink" Target="https://scholar.google.com/citations?hl=en&amp;vq=eng&amp;view_op=list_hcore&amp;venue=x5kogPYcyTEJ.2019" TargetMode="External"/><Relationship Id="rId3" Type="http://schemas.openxmlformats.org/officeDocument/2006/relationships/hyperlink" Target="https://scholar.google.com/citations?hl=en&amp;vq=eng&amp;view_op=list_hcore&amp;venue=w44irn7CFc0J.2019" TargetMode="External"/><Relationship Id="rId21" Type="http://schemas.openxmlformats.org/officeDocument/2006/relationships/hyperlink" Target="https://scholar.google.com/citations?hl=en&amp;vq=eng&amp;view_op=list_hcore&amp;venue=tYeMgWz27P4J.2019" TargetMode="External"/><Relationship Id="rId7" Type="http://schemas.openxmlformats.org/officeDocument/2006/relationships/hyperlink" Target="https://scholar.google.com/citations?hl=en&amp;vq=eng&amp;view_op=list_hcore&amp;venue=qDk_w5lWaUIJ.2019" TargetMode="External"/><Relationship Id="rId12" Type="http://schemas.openxmlformats.org/officeDocument/2006/relationships/hyperlink" Target="https://scholar.google.com/citations?hl=en&amp;vq=eng&amp;view_op=list_hcore&amp;venue=49-WwfyYHmkJ.2019" TargetMode="External"/><Relationship Id="rId17" Type="http://schemas.openxmlformats.org/officeDocument/2006/relationships/hyperlink" Target="https://scholar.google.com/citations?hl=en&amp;vq=eng&amp;view_op=list_hcore&amp;venue=dae-N_FKryUJ.2019" TargetMode="External"/><Relationship Id="rId2" Type="http://schemas.openxmlformats.org/officeDocument/2006/relationships/hyperlink" Target="https://scholar.google.com/citations?hl=en&amp;vq=eng&amp;view_op=list_hcore&amp;venue=iGi98NXoUDsJ.2019" TargetMode="External"/><Relationship Id="rId16" Type="http://schemas.openxmlformats.org/officeDocument/2006/relationships/hyperlink" Target="https://scholar.google.com/citations?hl=en&amp;vq=eng&amp;view_op=list_hcore&amp;venue=AWVyEJdRWZAJ.2019" TargetMode="External"/><Relationship Id="rId20" Type="http://schemas.openxmlformats.org/officeDocument/2006/relationships/hyperlink" Target="https://scholar.google.com/citations?hl=en&amp;vq=eng&amp;view_op=list_hcore&amp;venue=wL2oxc9mT4YJ.201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holar.google.com/citations?hl=en&amp;vq=eng&amp;view_op=list_hcore&amp;venue=j6cDkjiEM-oJ.2019" TargetMode="External"/><Relationship Id="rId11" Type="http://schemas.openxmlformats.org/officeDocument/2006/relationships/hyperlink" Target="https://scholar.google.com/citations?hl=en&amp;vq=eng&amp;view_op=list_hcore&amp;venue=nGsYFxF7AIcJ.2019" TargetMode="External"/><Relationship Id="rId5" Type="http://schemas.openxmlformats.org/officeDocument/2006/relationships/hyperlink" Target="https://scholar.google.com/citations?hl=en&amp;vq=eng&amp;view_op=list_hcore&amp;venue=LlbEG8dwKzQJ.2019" TargetMode="External"/><Relationship Id="rId15" Type="http://schemas.openxmlformats.org/officeDocument/2006/relationships/hyperlink" Target="https://scholar.google.com/citations?hl=en&amp;vq=eng&amp;view_op=list_hcore&amp;venue=_q16JmuPXOsJ.2019" TargetMode="External"/><Relationship Id="rId10" Type="http://schemas.openxmlformats.org/officeDocument/2006/relationships/hyperlink" Target="https://scholar.google.com/citations?hl=en&amp;vq=eng&amp;view_op=list_hcore&amp;venue=BteXzRNhMa4J.2019" TargetMode="External"/><Relationship Id="rId19" Type="http://schemas.openxmlformats.org/officeDocument/2006/relationships/hyperlink" Target="https://scholar.google.com/citations?hl=en&amp;vq=eng&amp;view_op=list_hcore&amp;venue=cwIh2C-xo8kJ.2019" TargetMode="External"/><Relationship Id="rId4" Type="http://schemas.openxmlformats.org/officeDocument/2006/relationships/hyperlink" Target="https://scholar.google.com/citations?hl=en&amp;vq=eng&amp;view_op=list_hcore&amp;venue=SBb1EorUeGIJ.2019" TargetMode="External"/><Relationship Id="rId9" Type="http://schemas.openxmlformats.org/officeDocument/2006/relationships/hyperlink" Target="https://scholar.google.com/citations?hl=en&amp;vq=eng&amp;view_op=list_hcore&amp;venue=eqYFflc_uhEJ.2019" TargetMode="External"/><Relationship Id="rId14" Type="http://schemas.openxmlformats.org/officeDocument/2006/relationships/hyperlink" Target="https://scholar.google.com/citations?hl=en&amp;vq=eng&amp;view_op=list_hcore&amp;venue=0032SoU2xY4J.2019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4966457" TargetMode="External"/><Relationship Id="rId2" Type="http://schemas.openxmlformats.org/officeDocument/2006/relationships/hyperlink" Target="http://hubel.med.harvard.edu/book/bcontex.ht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rkwitt.or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image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3889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Computer Vision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sz="3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(VO, 911.908, Winter term 22/23)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818974"/>
            <a:ext cx="9144000" cy="1805860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Roland </a:t>
            </a:r>
            <a:r>
              <a:rPr lang="en-US" sz="18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Kwitt</a:t>
            </a:r>
            <a:endParaRPr lang="en-US" sz="18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Department of Artificial Intelligence and Human Interfaces (AIHI)</a:t>
            </a:r>
          </a:p>
          <a:p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University of Salzburg, Austria</a:t>
            </a:r>
          </a:p>
        </p:txBody>
      </p:sp>
    </p:spTree>
    <p:extLst>
      <p:ext uri="{BB962C8B-B14F-4D97-AF65-F5344CB8AC3E}">
        <p14:creationId xmlns:p14="http://schemas.microsoft.com/office/powerpoint/2010/main" val="64749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6109" y="1008669"/>
            <a:ext cx="8566378" cy="332363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We want to build systems for </a:t>
            </a:r>
            <a:r>
              <a:rPr lang="en-US" sz="1800" b="1" dirty="0">
                <a:latin typeface="Century Gothic" panose="020B0502020202020204" pitchFamily="34" charset="0"/>
              </a:rPr>
              <a:t>automatic understanding of images/videos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This includes, </a:t>
            </a:r>
            <a:r>
              <a:rPr lang="en-US" sz="1800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but is not limited to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1) inferring properties of the 3D world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(measurement)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2) enabling recognition of objects, people, scenes, etc.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(perception)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3) mining, searching and interacting with visual data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(search / organization)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9846" y="5600517"/>
            <a:ext cx="8878904" cy="346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Slide adapted from Kristen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Grauman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, “Introduction to Computer Vision”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4038BD5-0DA6-9F42-A30E-3D725AD819C5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01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119846" y="5600517"/>
            <a:ext cx="8878904" cy="346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Slide adapted from Kristen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Grauman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, “Introduction to Computer Vision”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953270" y="1409766"/>
            <a:ext cx="4516608" cy="2410749"/>
            <a:chOff x="823254" y="3927664"/>
            <a:chExt cx="4516608" cy="2410749"/>
          </a:xfrm>
        </p:grpSpPr>
        <p:sp>
          <p:nvSpPr>
            <p:cNvPr id="15" name="TextBox 14"/>
            <p:cNvSpPr txBox="1"/>
            <p:nvPr/>
          </p:nvSpPr>
          <p:spPr>
            <a:xfrm>
              <a:off x="3715699" y="4929226"/>
              <a:ext cx="16241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Computer Vision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823254" y="3927664"/>
              <a:ext cx="2324174" cy="2410749"/>
              <a:chOff x="-1175686" y="3829051"/>
              <a:chExt cx="2324174" cy="241074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-1175686" y="5406280"/>
                <a:ext cx="23241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Machine Learning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-1168297" y="4354794"/>
                <a:ext cx="2316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Image Processing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-1175686" y="5932023"/>
                <a:ext cx="23241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Cognitive Science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-1168297" y="3829051"/>
                <a:ext cx="2316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Graphics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-781849" y="4880537"/>
                <a:ext cx="1930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Artificial Intelligence</a:t>
                </a:r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>
              <a:off x="3147428" y="4181759"/>
              <a:ext cx="838505" cy="7744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147428" y="4707502"/>
              <a:ext cx="568271" cy="3256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147428" y="5194773"/>
              <a:ext cx="5682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3147428" y="5309419"/>
              <a:ext cx="568271" cy="47007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3147428" y="5406280"/>
              <a:ext cx="838505" cy="84328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CDC02BF5-7E4A-6543-A854-34053B5752B8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693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ypertrophic patchymeningitis mri 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032" y="661465"/>
            <a:ext cx="2910679" cy="19410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cell imaging frontpage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" y="661465"/>
            <a:ext cx="2594843" cy="19410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Surveillance_video_cameras,_Gdynia.jpe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04" y="661465"/>
            <a:ext cx="2471351" cy="194106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4049146" y="5585034"/>
            <a:ext cx="4493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Social Media</a:t>
            </a:r>
          </a:p>
        </p:txBody>
      </p:sp>
      <p:pic>
        <p:nvPicPr>
          <p:cNvPr id="9" name="Picture 8" descr="google-ca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" y="2780501"/>
            <a:ext cx="2594843" cy="16459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11" descr="5619057200_efc8b2fdf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05" y="2780501"/>
            <a:ext cx="2471351" cy="16459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Picture 12" descr="20130711_WithAtlas-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032" y="2780501"/>
            <a:ext cx="2910679" cy="164592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283745" y="4426421"/>
            <a:ext cx="2594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Autonomous Cars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53905" y="4426421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Mapping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632031" y="4426421"/>
            <a:ext cx="2910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Robotics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3744" y="292133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Bio-Imaging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053905" y="301521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Surveillance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640795" y="301521"/>
            <a:ext cx="2901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236134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Conferences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Computer Vision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Computer Vision and Pattern Recognition (CVPR)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Computer Vision (ICCV)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European Conference on Computer Vision (ECCV)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British Machine Vision Conference (BMVC)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Machine learning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Neural Information Processing Systems (NIPS)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Machine Learning (ICML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Learning Representations (ICLR)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Overview of the field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342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C302C12-1686-C045-8E1A-AD78C59C5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10883"/>
              </p:ext>
            </p:extLst>
          </p:nvPr>
        </p:nvGraphicFramePr>
        <p:xfrm>
          <a:off x="321733" y="857250"/>
          <a:ext cx="8822267" cy="3854847"/>
        </p:xfrm>
        <a:graphic>
          <a:graphicData uri="http://schemas.openxmlformats.org/drawingml/2006/table">
            <a:tbl>
              <a:tblPr/>
              <a:tblGrid>
                <a:gridCol w="869245">
                  <a:extLst>
                    <a:ext uri="{9D8B030D-6E8A-4147-A177-3AD203B41FA5}">
                      <a16:colId xmlns:a16="http://schemas.microsoft.com/office/drawing/2014/main" val="4095018478"/>
                    </a:ext>
                  </a:extLst>
                </a:gridCol>
                <a:gridCol w="4848578">
                  <a:extLst>
                    <a:ext uri="{9D8B030D-6E8A-4147-A177-3AD203B41FA5}">
                      <a16:colId xmlns:a16="http://schemas.microsoft.com/office/drawing/2014/main" val="1178650266"/>
                    </a:ext>
                  </a:extLst>
                </a:gridCol>
                <a:gridCol w="898877">
                  <a:extLst>
                    <a:ext uri="{9D8B030D-6E8A-4147-A177-3AD203B41FA5}">
                      <a16:colId xmlns:a16="http://schemas.microsoft.com/office/drawing/2014/main" val="1840503017"/>
                    </a:ext>
                  </a:extLst>
                </a:gridCol>
                <a:gridCol w="2205567">
                  <a:extLst>
                    <a:ext uri="{9D8B030D-6E8A-4147-A177-3AD203B41FA5}">
                      <a16:colId xmlns:a16="http://schemas.microsoft.com/office/drawing/2014/main" val="407246431"/>
                    </a:ext>
                  </a:extLst>
                </a:gridCol>
              </a:tblGrid>
              <a:tr h="114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Advanced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252</a:t>
                      </a:r>
                      <a:endParaRPr lang="en-US" sz="1000" b="0" u="non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342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337584"/>
                  </a:ext>
                </a:extLst>
              </a:tr>
              <a:tr h="2484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IEEE/CVF Conference on Computer Vision and Pattern Recognition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240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383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0394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Energy &amp; Environmental Science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207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323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793448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4.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ACS Nano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203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280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149950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5.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Nano Letters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188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270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123048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6.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Nature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179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323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449193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7.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Renewable and Sustainable Energy Reviews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174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238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569850"/>
                  </a:ext>
                </a:extLst>
              </a:tr>
              <a:tr h="203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8.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Neural Information Processing Systems (NIPS)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169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334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295953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9.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Journal of Materials Chemistry. A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163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214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840002"/>
                  </a:ext>
                </a:extLst>
              </a:tr>
              <a:tr h="114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10.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Nature Nanotechnology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160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278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842965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11.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Advanced Functional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154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203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638562"/>
                  </a:ext>
                </a:extLst>
              </a:tr>
              <a:tr h="114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12.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Advanced Energy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152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211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878271"/>
                  </a:ext>
                </a:extLst>
              </a:tr>
              <a:tr h="203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13.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International Conference on Learning Representations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150</a:t>
                      </a:r>
                      <a:endParaRPr lang="en-US" sz="1000" b="0" u="non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276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293708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14.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Nature Photonics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150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261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717658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15.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ACS Applied Materials &amp; Interfaces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147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188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118409"/>
                  </a:ext>
                </a:extLst>
              </a:tr>
              <a:tr h="114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16.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Chemistry of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141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191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013018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17.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Nanoscale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139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188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718052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18.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European Conference on Computer Vision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137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263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67163"/>
                  </a:ext>
                </a:extLst>
              </a:tr>
              <a:tr h="203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19.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International Conference on Machine Learning (ICML)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135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254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526935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20.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Journal of Cleaner Production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132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166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744873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C9B0DCCC-9B43-F343-8787-0328C6D7BFF6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Overview of the field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14ED0B-61CC-BD4F-B822-5B7FBBCDCB66}"/>
              </a:ext>
            </a:extLst>
          </p:cNvPr>
          <p:cNvSpPr/>
          <p:nvPr/>
        </p:nvSpPr>
        <p:spPr>
          <a:xfrm>
            <a:off x="4052711" y="4866501"/>
            <a:ext cx="50690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latin typeface="Century Gothic" panose="020B0502020202020204" pitchFamily="34" charset="0"/>
              </a:rPr>
              <a:t>Google scholar, Engineering &amp; Computer Science (as of Oct. 19)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7835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Recognition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C850A-596E-2F4F-A43D-A14EDB50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61" y="1256947"/>
            <a:ext cx="2995762" cy="16891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62F0B2-A5C5-124F-8768-57E736B2569F}"/>
              </a:ext>
            </a:extLst>
          </p:cNvPr>
          <p:cNvCxnSpPr/>
          <p:nvPr/>
        </p:nvCxnSpPr>
        <p:spPr>
          <a:xfrm>
            <a:off x="3464644" y="2044697"/>
            <a:ext cx="56827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417B43-2B43-1E42-855C-6164543C3233}"/>
              </a:ext>
            </a:extLst>
          </p:cNvPr>
          <p:cNvSpPr/>
          <p:nvPr/>
        </p:nvSpPr>
        <p:spPr>
          <a:xfrm>
            <a:off x="3987759" y="1860031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“Saiga </a:t>
            </a:r>
            <a:r>
              <a:rPr lang="en-U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antilope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”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932164-80A5-DB49-9275-0890D35C9066}"/>
              </a:ext>
            </a:extLst>
          </p:cNvPr>
          <p:cNvSpPr/>
          <p:nvPr/>
        </p:nvSpPr>
        <p:spPr>
          <a:xfrm>
            <a:off x="293878" y="3047479"/>
            <a:ext cx="5222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Label an image by its class membership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86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89805-1FB0-9E41-9D05-8739DA73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32" y="1179689"/>
            <a:ext cx="3434715" cy="2748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372CF-A2AD-8645-A2D1-499F8F2D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681" y="1179688"/>
            <a:ext cx="3390948" cy="27488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476DC8-904F-8F4A-B078-DE813667DC56}"/>
              </a:ext>
            </a:extLst>
          </p:cNvPr>
          <p:cNvSpPr/>
          <p:nvPr/>
        </p:nvSpPr>
        <p:spPr>
          <a:xfrm>
            <a:off x="293878" y="4007034"/>
            <a:ext cx="7031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Label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each pixel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 of an image by its class membership.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0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Detection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2966E-3790-7E4A-B7CF-B76B6BCF1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89" y="1211439"/>
            <a:ext cx="4572000" cy="257175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4A768A-1A64-2C43-BD4F-E3F794DA6653}"/>
              </a:ext>
            </a:extLst>
          </p:cNvPr>
          <p:cNvSpPr/>
          <p:nvPr/>
        </p:nvSpPr>
        <p:spPr>
          <a:xfrm>
            <a:off x="305436" y="3932061"/>
            <a:ext cx="8550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Locate and label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objects via, e.g., bounding boxes (i.e., coordinates)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29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Panoptic Segmentation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4A768A-1A64-2C43-BD4F-E3F794DA6653}"/>
              </a:ext>
            </a:extLst>
          </p:cNvPr>
          <p:cNvSpPr/>
          <p:nvPr/>
        </p:nvSpPr>
        <p:spPr>
          <a:xfrm>
            <a:off x="283744" y="3618099"/>
            <a:ext cx="7439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Goal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Unify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semantic segmentation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 and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instance segmentation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E162A-1496-A642-B1ED-0ED44FCB4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8" y="1518898"/>
            <a:ext cx="2088818" cy="1289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003C8-6D94-F945-AE10-BE5EFE702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774" y="1518898"/>
            <a:ext cx="2088818" cy="1289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066F5E-9848-3042-8994-697EEF78F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523" y="1518897"/>
            <a:ext cx="2088816" cy="1289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DBD84-E918-7845-A157-6C8E064A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270" y="1518896"/>
            <a:ext cx="2088816" cy="12896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BB5BCD-94AC-3143-8504-A17630FAA945}"/>
              </a:ext>
            </a:extLst>
          </p:cNvPr>
          <p:cNvSpPr/>
          <p:nvPr/>
        </p:nvSpPr>
        <p:spPr>
          <a:xfrm>
            <a:off x="2987259" y="2805190"/>
            <a:ext cx="1391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Semantic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C9745-0095-E244-BF5E-DBDB8752C2A8}"/>
              </a:ext>
            </a:extLst>
          </p:cNvPr>
          <p:cNvSpPr/>
          <p:nvPr/>
        </p:nvSpPr>
        <p:spPr>
          <a:xfrm>
            <a:off x="5119067" y="2781324"/>
            <a:ext cx="1391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Instance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F63471-274C-7448-B5AC-F31A52038326}"/>
              </a:ext>
            </a:extLst>
          </p:cNvPr>
          <p:cNvSpPr/>
          <p:nvPr/>
        </p:nvSpPr>
        <p:spPr>
          <a:xfrm>
            <a:off x="7297814" y="2805190"/>
            <a:ext cx="1391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Panoptic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B7911C-DCCD-6346-9349-8A47F9F4270F}"/>
              </a:ext>
            </a:extLst>
          </p:cNvPr>
          <p:cNvSpPr/>
          <p:nvPr/>
        </p:nvSpPr>
        <p:spPr>
          <a:xfrm>
            <a:off x="4816373" y="1257846"/>
            <a:ext cx="43284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Century Gothic" panose="020B0502020202020204" pitchFamily="34" charset="0"/>
              </a:rPr>
              <a:t>Image source</a:t>
            </a:r>
            <a:r>
              <a:rPr lang="en-US" sz="1000" dirty="0">
                <a:latin typeface="Century Gothic" panose="020B0502020202020204" pitchFamily="34" charset="0"/>
              </a:rPr>
              <a:t>: Kirillov et al., “Panoptic Segmentation”, In: CVPR ‘19</a:t>
            </a:r>
          </a:p>
        </p:txBody>
      </p:sp>
    </p:spTree>
    <p:extLst>
      <p:ext uri="{BB962C8B-B14F-4D97-AF65-F5344CB8AC3E}">
        <p14:creationId xmlns:p14="http://schemas.microsoft.com/office/powerpoint/2010/main" val="2892163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Image-to-Image translation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E0076-393B-5E46-B04E-16B3619AA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28" y="1195871"/>
            <a:ext cx="1600906" cy="1600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BBA99-268B-304C-A123-2AC7C5F28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18" y="1195870"/>
            <a:ext cx="1600906" cy="1600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3C9FF-C291-4747-B4EB-F80A4878B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54" y="3197483"/>
            <a:ext cx="1600907" cy="1606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E7F80E-008F-1746-A5DE-669D547DC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617" y="3197483"/>
            <a:ext cx="1600907" cy="16063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C3A26C-8543-1943-B106-9C0D896D5A36}"/>
              </a:ext>
            </a:extLst>
          </p:cNvPr>
          <p:cNvSpPr/>
          <p:nvPr/>
        </p:nvSpPr>
        <p:spPr>
          <a:xfrm>
            <a:off x="1434056" y="2843239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Arial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Map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040515-347E-B946-B8D7-90759A8768A7}"/>
              </a:ext>
            </a:extLst>
          </p:cNvPr>
          <p:cNvSpPr/>
          <p:nvPr/>
        </p:nvSpPr>
        <p:spPr>
          <a:xfrm>
            <a:off x="1560920" y="4803835"/>
            <a:ext cx="1205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BW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Color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EE6DF9-B8BE-044D-BBEE-A5E64585F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0512" y="1314097"/>
            <a:ext cx="3249598" cy="16009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453670-B861-2D4F-B044-D3CAA43F9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0512" y="3050467"/>
            <a:ext cx="3241634" cy="16009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D019D4-8EED-9845-817C-7BABD8A8F090}"/>
              </a:ext>
            </a:extLst>
          </p:cNvPr>
          <p:cNvSpPr/>
          <p:nvPr/>
        </p:nvSpPr>
        <p:spPr>
          <a:xfrm rot="5400000">
            <a:off x="7112378" y="2636847"/>
            <a:ext cx="1973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Label map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Image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806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Logistics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Resources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What is computer vision?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Some typical computer vision problems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B0F11E-EA48-3242-94AE-AEAA2DBD0D4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Schedule for today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607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Text-to-Image Generation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040515-347E-B946-B8D7-90759A8768A7}"/>
              </a:ext>
            </a:extLst>
          </p:cNvPr>
          <p:cNvSpPr/>
          <p:nvPr/>
        </p:nvSpPr>
        <p:spPr>
          <a:xfrm>
            <a:off x="2207493" y="3046036"/>
            <a:ext cx="60789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Prompt</a:t>
            </a:r>
            <a:r>
              <a:rPr lang="en-US" sz="1400" i="1" dirty="0">
                <a:solidFill>
                  <a:srgbClr val="000000"/>
                </a:solidFill>
                <a:latin typeface="Century Gothic" panose="020B0502020202020204" pitchFamily="34" charset="0"/>
              </a:rPr>
              <a:t>: A photo of a Persian cat wearing sunglasses and a red shirt </a:t>
            </a:r>
          </a:p>
          <a:p>
            <a:r>
              <a:rPr lang="en-US" sz="1400" i="1" dirty="0">
                <a:solidFill>
                  <a:srgbClr val="000000"/>
                </a:solidFill>
                <a:latin typeface="Century Gothic" panose="020B0502020202020204" pitchFamily="34" charset="0"/>
              </a:rPr>
              <a:t>skateboarding on a beach.</a:t>
            </a:r>
            <a:endParaRPr lang="en-US" sz="1400" i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92ABB03-FAEC-B0A3-C950-C7B7951C1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42" y="3103018"/>
            <a:ext cx="1746757" cy="1746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9C12092-348B-98FC-A86B-CA737BAEAD3E}"/>
              </a:ext>
            </a:extLst>
          </p:cNvPr>
          <p:cNvSpPr/>
          <p:nvPr/>
        </p:nvSpPr>
        <p:spPr>
          <a:xfrm>
            <a:off x="2207493" y="1166813"/>
            <a:ext cx="3044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Prompt</a:t>
            </a:r>
            <a:r>
              <a:rPr lang="en-US" sz="1400" i="1" dirty="0">
                <a:solidFill>
                  <a:srgbClr val="000000"/>
                </a:solidFill>
                <a:latin typeface="Century Gothic" panose="020B0502020202020204" pitchFamily="34" charset="0"/>
              </a:rPr>
              <a:t>: An extremely angry bird.</a:t>
            </a:r>
            <a:endParaRPr lang="en-US" sz="1400" i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CFA41D9-04BB-1E70-C450-24D997B4C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42" y="1166813"/>
            <a:ext cx="1746757" cy="1746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939F072-469C-4C33-790D-27BE8E242D0F}"/>
              </a:ext>
            </a:extLst>
          </p:cNvPr>
          <p:cNvSpPr/>
          <p:nvPr/>
        </p:nvSpPr>
        <p:spPr>
          <a:xfrm>
            <a:off x="6481092" y="4849775"/>
            <a:ext cx="26629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Century Gothic" panose="020B0502020202020204" pitchFamily="34" charset="0"/>
              </a:rPr>
              <a:t>Image source</a:t>
            </a:r>
            <a:r>
              <a:rPr lang="en-US" sz="1000" dirty="0">
                <a:latin typeface="Century Gothic" panose="020B0502020202020204" pitchFamily="34" charset="0"/>
              </a:rPr>
              <a:t>: </a:t>
            </a:r>
            <a:r>
              <a:rPr lang="en-US" sz="1000" dirty="0" err="1">
                <a:latin typeface="Century Gothic" panose="020B0502020202020204" pitchFamily="34" charset="0"/>
              </a:rPr>
              <a:t>imagen.research.google</a:t>
            </a:r>
            <a:endParaRPr lang="en-US" sz="1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762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166" y="1190887"/>
            <a:ext cx="8566378" cy="3149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Browse D. H. Hubel’s online book (Nobel prize winner, 1981)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hlinkClick r:id="rId2"/>
              </a:rPr>
              <a:t>http://hubel.med.harvard.edu/book/bcontex.htm</a:t>
            </a: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Read one of his and </a:t>
            </a:r>
            <a:r>
              <a:rPr lang="en-US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Torsten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 Wiesel’s seminal papers, e.g.,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Receptive Fields and Functional Architecture of Monkey Striate Cortex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D. H. Hubel and T. N. Wiesel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J. Physiol., 1968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hlinkClick r:id="rId3"/>
              </a:rPr>
              <a:t>http://www.ncbi.nlm.nih.gov/pubmed/4966457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0633CF-63A0-174C-8638-429F4FECA23A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Some interesting 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16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E-Mail: </a:t>
            </a:r>
            <a:r>
              <a:rPr lang="en-US" sz="1800" dirty="0">
                <a:latin typeface="Century Gothic" panose="020B0502020202020204" pitchFamily="34" charset="0"/>
              </a:rPr>
              <a:t>Roland [dot] </a:t>
            </a:r>
            <a:r>
              <a:rPr lang="en-US" sz="1800" dirty="0" err="1">
                <a:latin typeface="Century Gothic" panose="020B0502020202020204" pitchFamily="34" charset="0"/>
              </a:rPr>
              <a:t>Kwitt</a:t>
            </a:r>
            <a:r>
              <a:rPr lang="en-US" sz="1800" dirty="0">
                <a:latin typeface="Century Gothic" panose="020B0502020202020204" pitchFamily="34" charset="0"/>
              </a:rPr>
              <a:t> [at] plus [dot] ac [dot] at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Course material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: </a:t>
            </a:r>
            <a:r>
              <a:rPr lang="en-US" sz="1800" dirty="0">
                <a:latin typeface="Century Gothic" panose="020B0502020202020204" pitchFamily="34" charset="0"/>
              </a:rPr>
              <a:t>available online at </a:t>
            </a: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http://rkwitt.org</a:t>
            </a:r>
            <a:r>
              <a:rPr lang="en-US" sz="1800" dirty="0">
                <a:latin typeface="Century Gothic" panose="020B0502020202020204" pitchFamily="34" charset="0"/>
              </a:rPr>
              <a:t> (</a:t>
            </a:r>
            <a:r>
              <a:rPr lang="en-US" sz="1800" dirty="0">
                <a:latin typeface="Century Gothic" panose="020B0502020202020204" pitchFamily="34" charset="0"/>
                <a:sym typeface="Wingdings"/>
              </a:rPr>
              <a:t> </a:t>
            </a:r>
            <a:r>
              <a:rPr lang="en-US" sz="1800" dirty="0">
                <a:latin typeface="Century Gothic" panose="020B0502020202020204" pitchFamily="34" charset="0"/>
              </a:rPr>
              <a:t>Teaching)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37FD5E-EEF5-E74A-81D1-430F9B88E5EC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Logistics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270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Grading</a:t>
            </a:r>
          </a:p>
          <a:p>
            <a:pPr marL="0" indent="0">
              <a:buNone/>
            </a:pPr>
            <a:endParaRPr lang="en-US" sz="1800" b="1" dirty="0">
              <a:latin typeface="Century Gothic" panose="020B0502020202020204" pitchFamily="34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1 final exam </a:t>
            </a:r>
            <a:r>
              <a:rPr lang="en-US" sz="1800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at the end of the course (see course website for details)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9A0C34-2781-294F-AE9F-D75A3FBDFD49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Logistics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98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Century Gothic" panose="020B0502020202020204" pitchFamily="34" charset="0"/>
              </a:rPr>
              <a:t>PyTorch</a:t>
            </a:r>
            <a:r>
              <a:rPr lang="en-US" sz="1800" dirty="0">
                <a:latin typeface="Century Gothic" panose="020B0502020202020204" pitchFamily="34" charset="0"/>
              </a:rPr>
              <a:t> (most recent version v1.12.1)</a:t>
            </a:r>
            <a:endParaRPr lang="en-US" sz="18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https://pytorch.org/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scikit-learn </a:t>
            </a:r>
            <a:r>
              <a:rPr lang="en-US" sz="1800" dirty="0">
                <a:latin typeface="Century Gothic" panose="020B0502020202020204" pitchFamily="34" charset="0"/>
              </a:rPr>
              <a:t>(Python)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3"/>
              </a:rPr>
              <a:t>http://scikit-learn.org/stable/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 err="1">
                <a:latin typeface="Century Gothic" panose="020B0502020202020204" pitchFamily="34" charset="0"/>
              </a:rPr>
              <a:t>scikit</a:t>
            </a:r>
            <a:r>
              <a:rPr lang="en-US" sz="1800" b="1" dirty="0">
                <a:latin typeface="Century Gothic" panose="020B0502020202020204" pitchFamily="34" charset="0"/>
              </a:rPr>
              <a:t>-image </a:t>
            </a:r>
            <a:r>
              <a:rPr lang="en-US" sz="1800" dirty="0">
                <a:latin typeface="Century Gothic" panose="020B0502020202020204" pitchFamily="34" charset="0"/>
              </a:rPr>
              <a:t>(Python)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4"/>
              </a:rPr>
              <a:t>http://scikit-image.org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A242BE-7183-0548-BC4F-DE08E5071B02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10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“Deep Learning”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Goodfellow, </a:t>
            </a:r>
            <a:r>
              <a:rPr lang="en-US" sz="1800" dirty="0" err="1">
                <a:latin typeface="Century Gothic" panose="020B0502020202020204" pitchFamily="34" charset="0"/>
              </a:rPr>
              <a:t>Bengio</a:t>
            </a:r>
            <a:r>
              <a:rPr lang="en-US" sz="1800" dirty="0">
                <a:latin typeface="Century Gothic" panose="020B0502020202020204" pitchFamily="34" charset="0"/>
              </a:rPr>
              <a:t>, Courville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http://www.deeplearningbook.org/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Please check the course website for updates on relevant research papers.</a:t>
            </a: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A242BE-7183-0548-BC4F-DE08E5071B02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96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0CEC707-C109-6C4F-B46A-F9B59C36D5A6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D71D3-8C56-E74C-82B7-9AC1565A375E}"/>
              </a:ext>
            </a:extLst>
          </p:cNvPr>
          <p:cNvSpPr txBox="1">
            <a:spLocks/>
          </p:cNvSpPr>
          <p:nvPr/>
        </p:nvSpPr>
        <p:spPr>
          <a:xfrm>
            <a:off x="436144" y="1307504"/>
            <a:ext cx="8566378" cy="3230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Throughout the lecture, we will primarily cover </a:t>
            </a:r>
            <a:r>
              <a:rPr lang="en-US" sz="1800" b="1" dirty="0">
                <a:latin typeface="Century Gothic" panose="020B0502020202020204" pitchFamily="34" charset="0"/>
              </a:rPr>
              <a:t>“modern” </a:t>
            </a:r>
            <a:r>
              <a:rPr lang="en-US" sz="1800" dirty="0">
                <a:latin typeface="Century Gothic" panose="020B0502020202020204" pitchFamily="34" charset="0"/>
              </a:rPr>
              <a:t>approaches to computer vision, using (deep) neural networks.</a:t>
            </a: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However, I still do want to mention a “classic” vision book which is definitely worth reading.</a:t>
            </a: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“Computer Vision: Algorithms and Applications”</a:t>
            </a:r>
          </a:p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R., </a:t>
            </a:r>
            <a:r>
              <a:rPr lang="en-US" sz="1800" dirty="0" err="1">
                <a:latin typeface="Century Gothic" panose="020B0502020202020204" pitchFamily="34" charset="0"/>
              </a:rPr>
              <a:t>Szeliski</a:t>
            </a:r>
            <a:r>
              <a:rPr lang="en-US" sz="1800" dirty="0">
                <a:latin typeface="Century Gothic" panose="020B0502020202020204" pitchFamily="34" charset="0"/>
              </a:rPr>
              <a:t>, 2010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http://szeliski.org/Book/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21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42" y="959233"/>
            <a:ext cx="2762791" cy="182019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8080" y="3042345"/>
            <a:ext cx="8335055" cy="180153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 </a:t>
            </a: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human visual system (HVS)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 is remarkably good at so many tasks, e.g.,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- detecting people &amp; object’s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perceiving translucency, shape, color (see figure on the left),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counting people &amp; vehicles (see middle figure)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recognizing scenes, etc.</a:t>
            </a:r>
          </a:p>
        </p:txBody>
      </p:sp>
      <p:pic>
        <p:nvPicPr>
          <p:cNvPr id="5" name="Picture 4" descr="27862-hi-traffic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23" y="959233"/>
            <a:ext cx="2759958" cy="182019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823794" y="3483105"/>
            <a:ext cx="5026329" cy="1666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9" descr="Bike_Sidewalk_Borderstan-580x40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66" y="959233"/>
            <a:ext cx="2619631" cy="1820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9134" y="2758297"/>
            <a:ext cx="2762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Courtesy of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Szeliski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32528" y="2758297"/>
            <a:ext cx="2619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Luiz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Gomez Photos)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C25016-F891-6F4B-AD11-92D311AE1EA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4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EC25016-F891-6F4B-AD11-92D311AE1EA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79BA8D-319C-2E40-BE68-D6A79A0B767B}"/>
              </a:ext>
            </a:extLst>
          </p:cNvPr>
          <p:cNvSpPr txBox="1">
            <a:spLocks/>
          </p:cNvSpPr>
          <p:nvPr/>
        </p:nvSpPr>
        <p:spPr>
          <a:xfrm>
            <a:off x="321146" y="956016"/>
            <a:ext cx="8335055" cy="1615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Remarkable fact: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A substantial fraction of the macaque’s total cortical area is devoted to vision (approx. 15% according to </a:t>
            </a:r>
            <a:r>
              <a:rPr lang="en-US" sz="1400" dirty="0">
                <a:solidFill>
                  <a:srgbClr val="0070C0"/>
                </a:solidFill>
                <a:latin typeface="Century Gothic" panose="020B0502020202020204" pitchFamily="34" charset="0"/>
              </a:rPr>
              <a:t>[Hubel, “Eye, Brain and Vision”]</a:t>
            </a:r>
            <a:r>
              <a:rPr lang="en-US" sz="1400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2641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944</Words>
  <Application>Microsoft Macintosh PowerPoint</Application>
  <PresentationFormat>On-screen Show (16:9)</PresentationFormat>
  <Paragraphs>213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Office Theme</vt:lpstr>
      <vt:lpstr>Computer Vision (VO, 911.908, Winter term 22/23)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Image Processing and Computer Vision</dc:title>
  <dc:creator>Roland Kwitt</dc:creator>
  <cp:lastModifiedBy>Roland Kwitt</cp:lastModifiedBy>
  <cp:revision>188</cp:revision>
  <cp:lastPrinted>2013-11-04T13:38:44Z</cp:lastPrinted>
  <dcterms:created xsi:type="dcterms:W3CDTF">2013-11-02T22:51:15Z</dcterms:created>
  <dcterms:modified xsi:type="dcterms:W3CDTF">2022-09-12T08:02:11Z</dcterms:modified>
</cp:coreProperties>
</file>